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4" r:id="rId4"/>
    <p:sldId id="277" r:id="rId5"/>
    <p:sldId id="25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5" r:id="rId21"/>
    <p:sldId id="273" r:id="rId22"/>
    <p:sldId id="260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6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9.7712419618605537E-2"/>
          <c:w val="0.90694444444444444"/>
          <c:h val="0.9006093761657695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5188276465441819"/>
                  <c:y val="0.11873359580052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Plan1!$A$1:$A$2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AD978-113E-4AA7-89B9-1166B2BA94F2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96D3-EEAF-401E-B9D0-E265DFB61E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1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96D3-EEAF-401E-B9D0-E265DFB61E9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9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96D3-EEAF-401E-B9D0-E265DFB61E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6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6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17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10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8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83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1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3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00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26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10DF-1682-4916-8116-46916116BEF6}" type="datetimeFigureOut">
              <a:rPr lang="pt-BR" smtClean="0"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DEBC-ABAE-4A40-B62B-1444FE612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16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fbid=420174921367538&amp;set=o.206265326100419&amp;type=1&amp;theat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s Hirsch\Desktop\Proposta\Gre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4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350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/>
              <a:t>Impõe critério </a:t>
            </a:r>
            <a:r>
              <a:rPr lang="pt-BR" sz="4000" dirty="0"/>
              <a:t>mínimo de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12h/aula </a:t>
            </a:r>
            <a:r>
              <a:rPr lang="pt-BR" sz="4000" dirty="0"/>
              <a:t>semanais,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como </a:t>
            </a:r>
            <a:r>
              <a:rPr lang="pt-BR" sz="4000" dirty="0"/>
              <a:t>condição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para a</a:t>
            </a:r>
          </a:p>
          <a:p>
            <a:pPr marL="0" indent="0">
              <a:buNone/>
            </a:pPr>
            <a:r>
              <a:rPr lang="pt-BR" sz="4000" dirty="0" smtClean="0"/>
              <a:t>progressão </a:t>
            </a:r>
          </a:p>
          <a:p>
            <a:pPr marL="0" indent="0">
              <a:buNone/>
            </a:pPr>
            <a:r>
              <a:rPr lang="pt-BR" sz="4000" dirty="0" smtClean="0"/>
              <a:t>funcional</a:t>
            </a:r>
            <a:endParaRPr lang="pt-BR" sz="40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038">
            <a:off x="4316167" y="2500502"/>
            <a:ext cx="4744513" cy="3696766"/>
          </a:xfrm>
        </p:spPr>
      </p:pic>
      <p:sp>
        <p:nvSpPr>
          <p:cNvPr id="7" name="Raio 6"/>
          <p:cNvSpPr/>
          <p:nvPr/>
        </p:nvSpPr>
        <p:spPr>
          <a:xfrm rot="10518145">
            <a:off x="5574503" y="2996951"/>
            <a:ext cx="2737561" cy="2964481"/>
          </a:xfrm>
          <a:prstGeom prst="lightningBol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5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Ameaça </a:t>
            </a:r>
            <a:r>
              <a:rPr lang="pt-BR" sz="4000" dirty="0" smtClean="0"/>
              <a:t>a </a:t>
            </a:r>
            <a:r>
              <a:rPr lang="pt-BR" sz="4000" dirty="0"/>
              <a:t>dedicação exclusiva ao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incentivar professores </a:t>
            </a:r>
          </a:p>
          <a:p>
            <a:pPr marL="0" indent="0">
              <a:buNone/>
            </a:pPr>
            <a:r>
              <a:rPr lang="pt-BR" sz="4000" dirty="0" smtClean="0"/>
              <a:t>a </a:t>
            </a:r>
            <a:r>
              <a:rPr lang="pt-BR" sz="4000" dirty="0"/>
              <a:t>buscarem </a:t>
            </a:r>
            <a:r>
              <a:rPr lang="pt-BR" sz="4000" dirty="0" smtClean="0"/>
              <a:t>projetos</a:t>
            </a:r>
          </a:p>
          <a:p>
            <a:pPr marL="0" indent="0">
              <a:buNone/>
            </a:pPr>
            <a:r>
              <a:rPr lang="pt-BR" sz="4000" dirty="0" smtClean="0"/>
              <a:t>remunerados para </a:t>
            </a:r>
          </a:p>
          <a:p>
            <a:pPr marL="0" indent="0">
              <a:buNone/>
            </a:pPr>
            <a:r>
              <a:rPr lang="pt-BR" sz="4000" dirty="0" smtClean="0"/>
              <a:t>complementação </a:t>
            </a:r>
          </a:p>
          <a:p>
            <a:pPr marL="0" indent="0">
              <a:buNone/>
            </a:pPr>
            <a:r>
              <a:rPr lang="pt-BR" sz="4000" dirty="0" smtClean="0"/>
              <a:t>salarial</a:t>
            </a:r>
            <a:endParaRPr lang="pt-BR" sz="40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68" y="2780928"/>
            <a:ext cx="3772320" cy="39604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aio 4"/>
          <p:cNvSpPr/>
          <p:nvPr/>
        </p:nvSpPr>
        <p:spPr>
          <a:xfrm rot="3547913">
            <a:off x="7464917" y="1422791"/>
            <a:ext cx="1008112" cy="1440160"/>
          </a:xfrm>
          <a:prstGeom prst="lightningBol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6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Veda a aceleração da </a:t>
            </a:r>
            <a:r>
              <a:rPr lang="pt-BR" sz="4000" dirty="0" smtClean="0"/>
              <a:t>progressão</a:t>
            </a:r>
          </a:p>
          <a:p>
            <a:pPr marL="0" indent="0">
              <a:buNone/>
            </a:pPr>
            <a:r>
              <a:rPr lang="pt-BR" sz="4000" dirty="0" smtClean="0"/>
              <a:t>aos </a:t>
            </a:r>
            <a:r>
              <a:rPr lang="pt-BR" sz="4000" dirty="0"/>
              <a:t>professores que </a:t>
            </a:r>
            <a:r>
              <a:rPr lang="pt-BR" sz="4000" dirty="0" smtClean="0"/>
              <a:t>estão </a:t>
            </a:r>
          </a:p>
          <a:p>
            <a:pPr marL="0" indent="0">
              <a:buNone/>
            </a:pPr>
            <a:r>
              <a:rPr lang="pt-BR" sz="4000" dirty="0" smtClean="0"/>
              <a:t>em </a:t>
            </a:r>
            <a:r>
              <a:rPr lang="pt-BR" sz="4000" dirty="0"/>
              <a:t>Estágio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Probatório</a:t>
            </a:r>
            <a:endParaRPr lang="pt-BR" sz="40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34" y="2895960"/>
            <a:ext cx="6577246" cy="3773400"/>
          </a:xfrm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Restringe a progressão </a:t>
            </a:r>
            <a:r>
              <a:rPr lang="pt-BR" sz="4000" dirty="0" smtClean="0"/>
              <a:t>vertical de </a:t>
            </a:r>
          </a:p>
          <a:p>
            <a:pPr marL="0" indent="0">
              <a:buNone/>
            </a:pPr>
            <a:r>
              <a:rPr lang="pt-BR" sz="4000" dirty="0" smtClean="0"/>
              <a:t>Auxiliar/Assistente (Mestrado) </a:t>
            </a:r>
            <a:r>
              <a:rPr lang="pt-BR" sz="4000" dirty="0"/>
              <a:t>e de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Assistente/Adjunto (Doutorado)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50" y="4005064"/>
            <a:ext cx="4929342" cy="2390941"/>
          </a:xfrm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6" name="Raio 5"/>
          <p:cNvSpPr/>
          <p:nvPr/>
        </p:nvSpPr>
        <p:spPr>
          <a:xfrm>
            <a:off x="3491880" y="3933056"/>
            <a:ext cx="1008112" cy="1440160"/>
          </a:xfrm>
          <a:prstGeom prst="lightningBol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8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No máximo 20% do quadro de</a:t>
            </a:r>
          </a:p>
          <a:p>
            <a:pPr marL="0" indent="0">
              <a:buNone/>
            </a:pPr>
            <a:r>
              <a:rPr lang="pt-BR" sz="4000" dirty="0" smtClean="0"/>
              <a:t>docente da instituição terá acesso</a:t>
            </a:r>
          </a:p>
          <a:p>
            <a:pPr marL="0" indent="0">
              <a:buNone/>
            </a:pPr>
            <a:r>
              <a:rPr lang="pt-BR" sz="4000" dirty="0" smtClean="0"/>
              <a:t>à nova classe de</a:t>
            </a:r>
          </a:p>
          <a:p>
            <a:pPr marL="0" indent="0">
              <a:buNone/>
            </a:pPr>
            <a:r>
              <a:rPr lang="pt-BR" sz="4000" dirty="0" smtClean="0"/>
              <a:t>professor </a:t>
            </a:r>
          </a:p>
          <a:p>
            <a:pPr marL="0" indent="0">
              <a:buNone/>
            </a:pPr>
            <a:r>
              <a:rPr lang="pt-BR" sz="4000" dirty="0" smtClean="0"/>
              <a:t>titular</a:t>
            </a:r>
            <a:endParaRPr lang="pt-BR" sz="40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486537"/>
              </p:ext>
            </p:extLst>
          </p:nvPr>
        </p:nvGraphicFramePr>
        <p:xfrm>
          <a:off x="4211960" y="2564904"/>
          <a:ext cx="4572000" cy="3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9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Ausência de </a:t>
            </a:r>
            <a:r>
              <a:rPr lang="pt-BR" sz="4000" dirty="0"/>
              <a:t>critérios lógicos </a:t>
            </a:r>
            <a:r>
              <a:rPr lang="pt-BR" sz="4000" dirty="0" smtClean="0"/>
              <a:t>para a </a:t>
            </a:r>
            <a:r>
              <a:rPr lang="pt-BR" sz="4000" dirty="0"/>
              <a:t>relação </a:t>
            </a:r>
            <a:r>
              <a:rPr lang="pt-BR" sz="4000" dirty="0" smtClean="0"/>
              <a:t> entre:  regimes  de </a:t>
            </a:r>
            <a:r>
              <a:rPr lang="pt-BR" sz="4000" dirty="0"/>
              <a:t>trabalho (T-20, T-40 e DE</a:t>
            </a:r>
            <a:r>
              <a:rPr lang="pt-BR" sz="4000" dirty="0" smtClean="0"/>
              <a:t>), </a:t>
            </a:r>
            <a:r>
              <a:rPr lang="pt-BR" sz="4000" dirty="0"/>
              <a:t>níveis da carreira e </a:t>
            </a:r>
            <a:r>
              <a:rPr lang="pt-BR" sz="4000" dirty="0" smtClean="0"/>
              <a:t>incentivos </a:t>
            </a:r>
            <a:r>
              <a:rPr lang="pt-BR" sz="4000" dirty="0"/>
              <a:t>de titulação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38820" r="13942" b="16461"/>
          <a:stretch/>
        </p:blipFill>
        <p:spPr bwMode="auto">
          <a:xfrm>
            <a:off x="899592" y="4149968"/>
            <a:ext cx="7344816" cy="25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10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A retribuição por titulação compõe a maior </a:t>
            </a:r>
            <a:r>
              <a:rPr lang="pt-BR" sz="4000" dirty="0" smtClean="0"/>
              <a:t>parte </a:t>
            </a:r>
            <a:r>
              <a:rPr lang="pt-BR" sz="4000" dirty="0"/>
              <a:t>da remuneração </a:t>
            </a:r>
            <a:r>
              <a:rPr lang="pt-BR" sz="4000" dirty="0" smtClean="0"/>
              <a:t>para docente no topo da carreira</a:t>
            </a:r>
            <a:endParaRPr lang="pt-BR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8" t="23641" r="6250" b="33282"/>
          <a:stretch/>
        </p:blipFill>
        <p:spPr bwMode="auto">
          <a:xfrm>
            <a:off x="323528" y="3573017"/>
            <a:ext cx="4183725" cy="32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496" y="3789040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</a:t>
            </a:r>
          </a:p>
          <a:p>
            <a:r>
              <a:rPr lang="pt-BR" dirty="0" smtClean="0"/>
              <a:t>B</a:t>
            </a:r>
          </a:p>
          <a:p>
            <a:r>
              <a:rPr lang="pt-BR" dirty="0" smtClean="0"/>
              <a:t>T</a:t>
            </a:r>
          </a:p>
          <a:p>
            <a:r>
              <a:rPr lang="pt-BR" dirty="0"/>
              <a:t>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27984" y="378904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</a:t>
            </a:r>
          </a:p>
          <a:p>
            <a:r>
              <a:rPr lang="pt-BR" dirty="0" smtClean="0"/>
              <a:t>S</a:t>
            </a:r>
          </a:p>
          <a:p>
            <a:endParaRPr lang="pt-B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7" t="20359" r="5289" b="33199"/>
          <a:stretch/>
        </p:blipFill>
        <p:spPr bwMode="auto">
          <a:xfrm>
            <a:off x="4788024" y="3501008"/>
            <a:ext cx="4355976" cy="35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467544" y="4293096"/>
            <a:ext cx="504056" cy="275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915816" y="4365104"/>
            <a:ext cx="504056" cy="251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004048" y="4329971"/>
            <a:ext cx="504056" cy="2511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452320" y="4329971"/>
            <a:ext cx="504056" cy="2511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Imposição de Certificação de Conhecimento Tecnológico </a:t>
            </a:r>
          </a:p>
          <a:p>
            <a:pPr marL="0" indent="0">
              <a:buNone/>
            </a:pPr>
            <a:r>
              <a:rPr lang="pt-BR" sz="4000" dirty="0" smtClean="0"/>
              <a:t>(avaliação externa) </a:t>
            </a:r>
          </a:p>
          <a:p>
            <a:pPr marL="0" indent="0">
              <a:buNone/>
            </a:pPr>
            <a:r>
              <a:rPr lang="pt-BR" sz="4000" dirty="0" smtClean="0"/>
              <a:t>para progressão </a:t>
            </a:r>
          </a:p>
          <a:p>
            <a:pPr marL="0" indent="0">
              <a:buNone/>
            </a:pPr>
            <a:r>
              <a:rPr lang="pt-BR" sz="4000" dirty="0" smtClean="0"/>
              <a:t>na carreira dos </a:t>
            </a:r>
          </a:p>
          <a:p>
            <a:pPr marL="0" indent="0">
              <a:buNone/>
            </a:pPr>
            <a:r>
              <a:rPr lang="pt-BR" sz="4000" dirty="0" smtClean="0"/>
              <a:t>docentes da EBTT</a:t>
            </a:r>
            <a:endParaRPr lang="pt-BR" sz="4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392488" cy="3117155"/>
          </a:xfrm>
        </p:spPr>
      </p:pic>
    </p:spTree>
    <p:extLst>
      <p:ext uri="{BB962C8B-B14F-4D97-AF65-F5344CB8AC3E}">
        <p14:creationId xmlns:p14="http://schemas.microsoft.com/office/powerpoint/2010/main" val="15527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12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Não contempla </a:t>
            </a:r>
            <a:r>
              <a:rPr lang="pt-BR" sz="4000" dirty="0" smtClean="0"/>
              <a:t>aposentados </a:t>
            </a:r>
          </a:p>
          <a:p>
            <a:pPr marL="0" indent="0">
              <a:buNone/>
            </a:pPr>
            <a:r>
              <a:rPr lang="pt-BR" sz="4000" dirty="0" smtClean="0"/>
              <a:t>prejudicados </a:t>
            </a:r>
            <a:r>
              <a:rPr lang="pt-BR" sz="4000" dirty="0"/>
              <a:t>desde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a </a:t>
            </a:r>
            <a:r>
              <a:rPr lang="pt-BR" sz="4000" dirty="0"/>
              <a:t>criação da classe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de </a:t>
            </a:r>
            <a:r>
              <a:rPr lang="pt-BR" sz="4000" dirty="0"/>
              <a:t>associado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em </a:t>
            </a:r>
            <a:r>
              <a:rPr lang="pt-BR" sz="4000" dirty="0"/>
              <a:t>2006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2665985"/>
            <a:ext cx="5760640" cy="4192015"/>
          </a:xfrm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73" y="3552307"/>
            <a:ext cx="5047615" cy="311705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13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O reajuste salarial </a:t>
            </a:r>
            <a:r>
              <a:rPr lang="pt-BR" sz="4000" dirty="0" smtClean="0"/>
              <a:t>proposto </a:t>
            </a:r>
          </a:p>
          <a:p>
            <a:pPr marL="0" indent="0">
              <a:buNone/>
            </a:pPr>
            <a:r>
              <a:rPr lang="pt-BR" sz="4000" dirty="0" smtClean="0"/>
              <a:t>(3 parcelas: julho/13, maio/14 e </a:t>
            </a:r>
          </a:p>
          <a:p>
            <a:pPr marL="0" indent="0">
              <a:buNone/>
            </a:pPr>
            <a:r>
              <a:rPr lang="pt-BR" sz="4000" dirty="0" smtClean="0"/>
              <a:t>março/15)  significa</a:t>
            </a:r>
            <a:r>
              <a:rPr lang="pt-BR" sz="4000" dirty="0"/>
              <a:t>, </a:t>
            </a:r>
            <a:r>
              <a:rPr lang="pt-BR" sz="4000" dirty="0" smtClean="0"/>
              <a:t>para </a:t>
            </a:r>
            <a:r>
              <a:rPr lang="pt-BR" sz="4000" dirty="0"/>
              <a:t>a </a:t>
            </a:r>
            <a:r>
              <a:rPr lang="pt-BR" sz="4000" dirty="0" smtClean="0"/>
              <a:t>maioria </a:t>
            </a:r>
          </a:p>
          <a:p>
            <a:pPr marL="0" indent="0">
              <a:buNone/>
            </a:pPr>
            <a:r>
              <a:rPr lang="pt-BR" sz="4000" dirty="0" smtClean="0"/>
              <a:t>da </a:t>
            </a:r>
            <a:r>
              <a:rPr lang="pt-BR" sz="4000" dirty="0"/>
              <a:t>categoria,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perdas salariais</a:t>
            </a:r>
          </a:p>
          <a:p>
            <a:pPr marL="0" indent="0">
              <a:buNone/>
            </a:pPr>
            <a:r>
              <a:rPr lang="pt-BR" sz="4000" dirty="0" smtClean="0"/>
              <a:t>reais no período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6093296"/>
            <a:ext cx="34563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2010   2011   2012   2013    2014   2015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45861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Quase dois meses de greve  e, finalmente, em 13 de julho, o Secretário de Relações </a:t>
            </a:r>
            <a:br>
              <a:rPr lang="pt-BR" dirty="0" smtClean="0"/>
            </a:br>
            <a:r>
              <a:rPr lang="pt-BR" dirty="0" smtClean="0"/>
              <a:t>do Trabalho do Ministério </a:t>
            </a:r>
            <a:br>
              <a:rPr lang="pt-BR" dirty="0" smtClean="0"/>
            </a:br>
            <a:r>
              <a:rPr lang="pt-BR" dirty="0" smtClean="0"/>
              <a:t>do Planejamento,  Sérgio Mendonça, </a:t>
            </a:r>
            <a:br>
              <a:rPr lang="pt-BR" dirty="0" smtClean="0"/>
            </a:br>
            <a:r>
              <a:rPr lang="pt-BR" dirty="0" smtClean="0"/>
              <a:t>apresentou </a:t>
            </a:r>
            <a:br>
              <a:rPr lang="pt-BR" dirty="0" smtClean="0"/>
            </a:br>
            <a:r>
              <a:rPr lang="pt-BR" dirty="0" smtClean="0"/>
              <a:t>proposta</a:t>
            </a:r>
            <a:br>
              <a:rPr lang="pt-BR" dirty="0" smtClean="0"/>
            </a:br>
            <a:r>
              <a:rPr lang="pt-BR" dirty="0" smtClean="0"/>
              <a:t>ao CNG/ANDES</a:t>
            </a:r>
            <a:endParaRPr lang="pt-BR" dirty="0"/>
          </a:p>
        </p:txBody>
      </p:sp>
      <p:pic>
        <p:nvPicPr>
          <p:cNvPr id="2050" name="Picture 2" descr="C:\Users\Cris Hirsch\Desktop\Proposta\A propo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2" y="3632262"/>
            <a:ext cx="4788024" cy="3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das perdas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3" r="6987" b="17282"/>
          <a:stretch/>
        </p:blipFill>
        <p:spPr bwMode="auto">
          <a:xfrm>
            <a:off x="0" y="1268760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629015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 Fórum Independente dos Professores Federais </a:t>
            </a:r>
          </a:p>
          <a:p>
            <a:pPr algn="ctr"/>
            <a:r>
              <a:rPr lang="pt-BR" sz="1400" dirty="0" smtClean="0"/>
              <a:t>(</a:t>
            </a:r>
            <a:r>
              <a:rPr lang="pt-BR" sz="1400" dirty="0">
                <a:hlinkClick r:id="rId3"/>
              </a:rPr>
              <a:t>http://www.facebook.com/photo.php?fbid=420174921367538&amp;set=o.206265326100419&amp;type=1&amp;theater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299695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Fev</a:t>
            </a:r>
            <a:r>
              <a:rPr lang="pt-BR" dirty="0" smtClean="0"/>
              <a:t> 2010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71800" y="299695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Mar 2015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01716" y="2996952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5579948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LEGENDA: </a:t>
            </a:r>
            <a:r>
              <a:rPr lang="pt-BR" b="1" dirty="0" smtClean="0"/>
              <a:t>IV.</a:t>
            </a:r>
            <a:r>
              <a:rPr lang="pt-BR" dirty="0" smtClean="0"/>
              <a:t> Salário atual + perdas do passado; </a:t>
            </a:r>
            <a:r>
              <a:rPr lang="pt-BR" b="1" dirty="0" smtClean="0"/>
              <a:t>V. </a:t>
            </a:r>
            <a:r>
              <a:rPr lang="pt-BR" dirty="0" smtClean="0"/>
              <a:t>Projeção para o futuro 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956376" y="299695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14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P</a:t>
            </a:r>
            <a:r>
              <a:rPr lang="pt-BR" sz="4000" dirty="0" smtClean="0"/>
              <a:t>iso </a:t>
            </a:r>
            <a:r>
              <a:rPr lang="pt-BR" sz="4000" dirty="0"/>
              <a:t>e </a:t>
            </a:r>
            <a:r>
              <a:rPr lang="pt-BR" sz="4000" dirty="0" smtClean="0"/>
              <a:t>teto </a:t>
            </a:r>
            <a:r>
              <a:rPr lang="pt-BR" sz="4000" dirty="0"/>
              <a:t>propostos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estão </a:t>
            </a:r>
            <a:r>
              <a:rPr lang="pt-BR" sz="4000" dirty="0"/>
              <a:t>muito aquém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das </a:t>
            </a:r>
            <a:r>
              <a:rPr lang="pt-BR" sz="4000" dirty="0"/>
              <a:t>necessidades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da </a:t>
            </a:r>
            <a:r>
              <a:rPr lang="pt-BR" sz="4000" dirty="0"/>
              <a:t>categoria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r="15499"/>
          <a:stretch/>
        </p:blipFill>
        <p:spPr>
          <a:xfrm>
            <a:off x="5111262" y="1039014"/>
            <a:ext cx="3751384" cy="5818985"/>
          </a:xfrm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pt-BR" dirty="0" smtClean="0"/>
              <a:t>O que fazer com a proposta?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Você ainda tem dúvida?!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"/>
          <a:stretch/>
        </p:blipFill>
        <p:spPr>
          <a:xfrm>
            <a:off x="1403826" y="1412776"/>
            <a:ext cx="6122389" cy="4525963"/>
          </a:xfrm>
        </p:spPr>
      </p:pic>
    </p:spTree>
    <p:extLst>
      <p:ext uri="{BB962C8B-B14F-4D97-AF65-F5344CB8AC3E}">
        <p14:creationId xmlns:p14="http://schemas.microsoft.com/office/powerpoint/2010/main" val="13434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ENCAMINHAMENTOS: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1236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4400" dirty="0" smtClean="0"/>
              <a:t> REJEITAR NA ÍNTEGRA A PROPOSTA DO GOVERNO</a:t>
            </a:r>
          </a:p>
          <a:p>
            <a:pPr algn="ctr">
              <a:buFont typeface="Wingdings" pitchFamily="2" charset="2"/>
              <a:buChar char="Ø"/>
            </a:pPr>
            <a:r>
              <a:rPr lang="pt-BR" sz="4400" dirty="0" smtClean="0"/>
              <a:t> REAFIRMAR AS DIRETRIZES DA PROPOSTA DO ANDES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0763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DIRETRIZES PARA NEGOCIAÇÃO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RESPEITO À AUTONOMIA UNIVERSITÁRIA NO DESENVOLVIMENTO DA CARREIRA</a:t>
            </a:r>
          </a:p>
          <a:p>
            <a:r>
              <a:rPr lang="pt-BR" dirty="0" smtClean="0"/>
              <a:t>ALÍNEA ÚNICA NO CONTRA-CHEQUE </a:t>
            </a:r>
          </a:p>
          <a:p>
            <a:r>
              <a:rPr lang="pt-BR" dirty="0" smtClean="0"/>
              <a:t>ARTICULAÇÃO LÓGICA ENTRE REGIME DE TRABALHO (CLASSES E NÍVEIS) E REMUNERAÇÃO DE CARREIRA</a:t>
            </a:r>
          </a:p>
          <a:p>
            <a:r>
              <a:rPr lang="pt-BR" dirty="0" smtClean="0"/>
              <a:t>TOPO DE CARREIRA ACESSÍVEL A TOD@S</a:t>
            </a:r>
          </a:p>
          <a:p>
            <a:r>
              <a:rPr lang="pt-BR" dirty="0" smtClean="0"/>
              <a:t>PARIDADE ENTRE ATIVOS E APOSENTADOS</a:t>
            </a:r>
          </a:p>
          <a:p>
            <a:r>
              <a:rPr lang="pt-BR" dirty="0" smtClean="0"/>
              <a:t>REENQUADRAMENTO </a:t>
            </a:r>
            <a:r>
              <a:rPr lang="pt-BR" dirty="0" smtClean="0"/>
              <a:t>D@S APOSENTAD@S </a:t>
            </a:r>
            <a:r>
              <a:rPr lang="pt-BR" smtClean="0"/>
              <a:t>PREJUDICAD@S </a:t>
            </a:r>
            <a:r>
              <a:rPr lang="pt-BR" smtClean="0"/>
              <a:t>COM </a:t>
            </a:r>
            <a:r>
              <a:rPr lang="pt-BR" dirty="0" smtClean="0"/>
              <a:t>A CRIAÇÃO DA CLASSE </a:t>
            </a:r>
            <a:r>
              <a:rPr lang="pt-BR" dirty="0" smtClean="0"/>
              <a:t>ASSOCIADO</a:t>
            </a:r>
          </a:p>
          <a:p>
            <a:r>
              <a:rPr lang="pt-BR" dirty="0" smtClean="0"/>
              <a:t>REFORÇAR </a:t>
            </a:r>
            <a:r>
              <a:rPr lang="pt-BR" dirty="0"/>
              <a:t>NA PAUTA A </a:t>
            </a:r>
            <a:r>
              <a:rPr lang="pt-BR" dirty="0" smtClean="0"/>
              <a:t>LUTA EM DEFESA DA UNIVERSIDADE COM </a:t>
            </a:r>
            <a:r>
              <a:rPr lang="pt-BR" dirty="0"/>
              <a:t>MELHORIA </a:t>
            </a:r>
            <a:r>
              <a:rPr lang="pt-BR" dirty="0" smtClean="0"/>
              <a:t>DA INFRAESTRUTURA E DAS </a:t>
            </a:r>
            <a:r>
              <a:rPr lang="pt-BR" dirty="0"/>
              <a:t>CONDIÇÕES DE </a:t>
            </a:r>
            <a:r>
              <a:rPr lang="pt-BR" dirty="0" smtClean="0"/>
              <a:t>TRABALHO E ACESSO E PERMANÊNCIA ÀS IES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4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do Governo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Mantém duas carreiras com 13 níveis cada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0358" r="24639" b="13179"/>
          <a:stretch/>
        </p:blipFill>
        <p:spPr bwMode="auto">
          <a:xfrm>
            <a:off x="107504" y="1844824"/>
            <a:ext cx="4478215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t="17487" r="24582" b="14144"/>
          <a:stretch/>
        </p:blipFill>
        <p:spPr bwMode="auto">
          <a:xfrm>
            <a:off x="4716016" y="1844824"/>
            <a:ext cx="428396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do Governo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Titular agora é classe</a:t>
            </a:r>
          </a:p>
          <a:p>
            <a:r>
              <a:rPr lang="pt-BR" dirty="0" smtClean="0"/>
              <a:t>Piso 2015: EBTT (D1 I G) e MS (AUX I G)=&gt; R$ 4.014 </a:t>
            </a:r>
            <a:endParaRPr lang="pt-BR" dirty="0"/>
          </a:p>
          <a:p>
            <a:r>
              <a:rPr lang="pt-BR" dirty="0" smtClean="0"/>
              <a:t>Teto 2015:  EBTT E MS (</a:t>
            </a:r>
            <a:r>
              <a:rPr lang="pt-BR" dirty="0"/>
              <a:t>T</a:t>
            </a:r>
            <a:r>
              <a:rPr lang="pt-BR" dirty="0" smtClean="0"/>
              <a:t>ITULAR) =&gt; R$17.057</a:t>
            </a:r>
          </a:p>
          <a:p>
            <a:pPr lvl="1"/>
            <a:r>
              <a:rPr lang="pt-BR" dirty="0" smtClean="0"/>
              <a:t>Em 3 parcelas anuais</a:t>
            </a:r>
          </a:p>
          <a:p>
            <a:pPr lvl="1"/>
            <a:r>
              <a:rPr lang="pt-BR" dirty="0" smtClean="0"/>
              <a:t>Para no máximo 20% dos docentes da IES</a:t>
            </a:r>
          </a:p>
          <a:p>
            <a:r>
              <a:rPr lang="pt-BR" dirty="0" smtClean="0"/>
              <a:t>Progressão</a:t>
            </a:r>
          </a:p>
          <a:p>
            <a:pPr lvl="1"/>
            <a:r>
              <a:rPr lang="pt-BR" dirty="0" smtClean="0"/>
              <a:t>24 meses com mínimo de 12h aula / semana</a:t>
            </a:r>
          </a:p>
          <a:p>
            <a:pPr lvl="1"/>
            <a:r>
              <a:rPr lang="pt-BR" dirty="0" smtClean="0"/>
              <a:t>Avaliação de desempenho – Normas do MEC (180 dias)</a:t>
            </a:r>
          </a:p>
          <a:p>
            <a:pPr lvl="1"/>
            <a:r>
              <a:rPr lang="pt-BR" dirty="0" smtClean="0"/>
              <a:t>Mestrado, doutorado para MS</a:t>
            </a:r>
          </a:p>
          <a:p>
            <a:pPr lvl="1"/>
            <a:r>
              <a:rPr lang="pt-BR" dirty="0" smtClean="0"/>
              <a:t>Mestrado, Doutorado e Certificação  de Conhecimento Tecnológico (CCT) para EBTT</a:t>
            </a:r>
          </a:p>
          <a:p>
            <a:r>
              <a:rPr lang="pt-BR" dirty="0" smtClean="0"/>
              <a:t>Ingresso:</a:t>
            </a:r>
          </a:p>
          <a:p>
            <a:pPr lvl="1"/>
            <a:r>
              <a:rPr lang="pt-BR" dirty="0" smtClean="0"/>
              <a:t>AUX I sem aceleração da progressão durante Estágio Probatório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Proposta  do  CLG/ADUFPB quanto à proposta apresentada pelo </a:t>
            </a:r>
            <a:r>
              <a:rPr lang="pt-BR" dirty="0"/>
              <a:t> </a:t>
            </a:r>
            <a:r>
              <a:rPr lang="pt-BR" dirty="0" smtClean="0"/>
              <a:t>Governo: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3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t-BR" sz="6000" dirty="0"/>
              <a:t>REJEITAR </a:t>
            </a: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NA </a:t>
            </a:r>
            <a:r>
              <a:rPr lang="pt-BR" sz="6000" dirty="0"/>
              <a:t>ÍNTEGRA </a:t>
            </a: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A </a:t>
            </a:r>
            <a:r>
              <a:rPr lang="pt-BR" sz="6000" dirty="0"/>
              <a:t>PROPOSTA DO </a:t>
            </a:r>
            <a:r>
              <a:rPr lang="pt-BR" sz="6000" dirty="0" smtClean="0"/>
              <a:t>GOVERNO!!!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7962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1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Não contempla a unificação </a:t>
            </a:r>
          </a:p>
          <a:p>
            <a:pPr marL="0" indent="0">
              <a:buNone/>
            </a:pPr>
            <a:r>
              <a:rPr lang="pt-BR" sz="4000" dirty="0" smtClean="0"/>
              <a:t>da Carreira Docente, </a:t>
            </a:r>
          </a:p>
          <a:p>
            <a:pPr marL="0" indent="0">
              <a:buNone/>
            </a:pPr>
            <a:r>
              <a:rPr lang="pt-BR" sz="4000" dirty="0" smtClean="0"/>
              <a:t>persistindo </a:t>
            </a:r>
          </a:p>
          <a:p>
            <a:pPr marL="0" indent="0">
              <a:buNone/>
            </a:pPr>
            <a:r>
              <a:rPr lang="pt-BR" sz="4000" dirty="0" smtClean="0"/>
              <a:t>duas carreiras: 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43" y="2866479"/>
            <a:ext cx="5424845" cy="3874889"/>
          </a:xfrm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2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6912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Mantém estrutura de </a:t>
            </a:r>
            <a:r>
              <a:rPr lang="pt-BR" sz="4000" dirty="0" smtClean="0"/>
              <a:t>classes     </a:t>
            </a:r>
            <a:r>
              <a:rPr lang="pt-BR" sz="4000" dirty="0"/>
              <a:t>e níveis hierarquizados artificialmente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1" y="2492896"/>
            <a:ext cx="5568619" cy="4176464"/>
          </a:xfrm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 3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Desrespeita o princípio constitucional</a:t>
            </a:r>
          </a:p>
          <a:p>
            <a:pPr marL="0" indent="0">
              <a:buNone/>
            </a:pPr>
            <a:r>
              <a:rPr lang="pt-BR" sz="4000" dirty="0" smtClean="0"/>
              <a:t>da Autonomia </a:t>
            </a:r>
            <a:r>
              <a:rPr lang="pt-BR" sz="4000" dirty="0"/>
              <a:t>Universitária, </a:t>
            </a: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com </a:t>
            </a:r>
            <a:r>
              <a:rPr lang="pt-BR" sz="4000" dirty="0"/>
              <a:t>a definição </a:t>
            </a:r>
            <a:r>
              <a:rPr lang="pt-BR" sz="4000" dirty="0" smtClean="0"/>
              <a:t>dos</a:t>
            </a:r>
          </a:p>
          <a:p>
            <a:pPr marL="0" indent="0">
              <a:buNone/>
            </a:pPr>
            <a:r>
              <a:rPr lang="pt-BR" sz="4000" dirty="0" smtClean="0"/>
              <a:t>critérios </a:t>
            </a:r>
            <a:r>
              <a:rPr lang="pt-BR" sz="4000" dirty="0"/>
              <a:t>de </a:t>
            </a:r>
            <a:r>
              <a:rPr lang="pt-BR" sz="4000" dirty="0" smtClean="0"/>
              <a:t>progressão</a:t>
            </a:r>
          </a:p>
          <a:p>
            <a:pPr marL="0" indent="0">
              <a:buNone/>
            </a:pPr>
            <a:r>
              <a:rPr lang="pt-BR" sz="4000" dirty="0" smtClean="0"/>
              <a:t>pelo MEC</a:t>
            </a:r>
            <a:endParaRPr lang="pt-BR" sz="40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5"/>
          <a:stretch/>
        </p:blipFill>
        <p:spPr>
          <a:xfrm>
            <a:off x="6012161" y="2222236"/>
            <a:ext cx="2560340" cy="4375116"/>
          </a:xfrm>
        </p:spPr>
      </p:pic>
    </p:spTree>
    <p:extLst>
      <p:ext uri="{BB962C8B-B14F-4D97-AF65-F5344CB8AC3E}">
        <p14:creationId xmlns:p14="http://schemas.microsoft.com/office/powerpoint/2010/main" val="2572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539</Words>
  <Application>Microsoft Office PowerPoint</Application>
  <PresentationFormat>Apresentação na tela (4:3)</PresentationFormat>
  <Paragraphs>118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Quase dois meses de greve  e, finalmente, em 13 de julho, o Secretário de Relações  do Trabalho do Ministério  do Planejamento,  Sérgio Mendonça,  apresentou  proposta ao CNG/ANDES</vt:lpstr>
      <vt:lpstr>Proposta do Governo </vt:lpstr>
      <vt:lpstr>Proposta do Governo</vt:lpstr>
      <vt:lpstr>Proposta  do  CLG/ADUFPB quanto à proposta apresentada pelo  Governo:</vt:lpstr>
      <vt:lpstr>REJEITAR  NA ÍNTEGRA  A PROPOSTA DO GOVERNO!!!</vt:lpstr>
      <vt:lpstr>MOTIVO 1</vt:lpstr>
      <vt:lpstr>MOTIVO 2</vt:lpstr>
      <vt:lpstr>MOTIVO 3 </vt:lpstr>
      <vt:lpstr>MOTIVO 4</vt:lpstr>
      <vt:lpstr>MOTIVO 5</vt:lpstr>
      <vt:lpstr>MOTIVO 6</vt:lpstr>
      <vt:lpstr>MOTIVO 7</vt:lpstr>
      <vt:lpstr>MOTIVO 8</vt:lpstr>
      <vt:lpstr>MOTIVO 9</vt:lpstr>
      <vt:lpstr>MOTIVO 10</vt:lpstr>
      <vt:lpstr>Motivo 11</vt:lpstr>
      <vt:lpstr>MOTIVO 12</vt:lpstr>
      <vt:lpstr>MOTIVO 13</vt:lpstr>
      <vt:lpstr>Análise das perdas</vt:lpstr>
      <vt:lpstr>MOTIVO 14</vt:lpstr>
      <vt:lpstr>O que fazer com a proposta?        Você ainda tem dúvida?!</vt:lpstr>
      <vt:lpstr>ENCAMINHAMENTOS:</vt:lpstr>
      <vt:lpstr>DIRETRIZES PARA NEGOCIAÇÃO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 Hirsch</dc:creator>
  <cp:lastModifiedBy>Cris Hirsch</cp:lastModifiedBy>
  <cp:revision>36</cp:revision>
  <dcterms:created xsi:type="dcterms:W3CDTF">2012-07-18T00:57:49Z</dcterms:created>
  <dcterms:modified xsi:type="dcterms:W3CDTF">2012-07-19T15:15:41Z</dcterms:modified>
</cp:coreProperties>
</file>